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7" r:id="rId3"/>
    <p:sldId id="291" r:id="rId4"/>
    <p:sldId id="292" r:id="rId5"/>
    <p:sldId id="293" r:id="rId6"/>
    <p:sldId id="290" r:id="rId7"/>
    <p:sldId id="278" r:id="rId8"/>
    <p:sldId id="286" r:id="rId9"/>
    <p:sldId id="287" r:id="rId10"/>
    <p:sldId id="289" r:id="rId11"/>
    <p:sldId id="28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C0066"/>
    <a:srgbClr val="008000"/>
    <a:srgbClr val="009900"/>
    <a:srgbClr val="00FF00"/>
    <a:srgbClr val="00FFFF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68" d="100"/>
          <a:sy n="68" d="100"/>
        </p:scale>
        <p:origin x="14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FD8AE3-2CF4-46E6-A515-DDF5C14A5FE6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A50B51-77D5-4735-9829-519D1D8B04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398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BF2D-E3EA-40B9-AA88-592A6F55955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BFF84-BBEC-4455-94DD-F0D18FCB12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689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BF2D-E3EA-40B9-AA88-592A6F55955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BFF84-BBEC-4455-94DD-F0D18FCB12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689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BF2D-E3EA-40B9-AA88-592A6F55955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BFF84-BBEC-4455-94DD-F0D18FCB12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689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BF2D-E3EA-40B9-AA88-592A6F55955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BFF84-BBEC-4455-94DD-F0D18FCB12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689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BF2D-E3EA-40B9-AA88-592A6F55955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BFF84-BBEC-4455-94DD-F0D18FCB12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689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BF2D-E3EA-40B9-AA88-592A6F55955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BFF84-BBEC-4455-94DD-F0D18FCB12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689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BF2D-E3EA-40B9-AA88-592A6F55955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BFF84-BBEC-4455-94DD-F0D18FCB12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689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BF2D-E3EA-40B9-AA88-592A6F55955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BFF84-BBEC-4455-94DD-F0D18FCB12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689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BF2D-E3EA-40B9-AA88-592A6F55955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BFF84-BBEC-4455-94DD-F0D18FCB12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689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BF2D-E3EA-40B9-AA88-592A6F55955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BFF84-BBEC-4455-94DD-F0D18FCB12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689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BF2D-E3EA-40B9-AA88-592A6F55955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BFF84-BBEC-4455-94DD-F0D18FCB12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689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1BF2D-E3EA-40B9-AA88-592A6F55955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BFF84-BBEC-4455-94DD-F0D18FCB12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10689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qaq2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1" cy="7072290"/>
          </a:xfrm>
          <a:prstGeom prst="rect">
            <a:avLst/>
          </a:prstGeom>
        </p:spPr>
      </p:pic>
      <p:sp>
        <p:nvSpPr>
          <p:cNvPr id="5" name="Содержимое 5"/>
          <p:cNvSpPr txBox="1">
            <a:spLocks/>
          </p:cNvSpPr>
          <p:nvPr/>
        </p:nvSpPr>
        <p:spPr>
          <a:xfrm>
            <a:off x="714348" y="500042"/>
            <a:ext cx="7929618" cy="5449238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9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Использование образовательного модуля «Математическое развитие»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9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в поисково-исследовательской деятельности детей</a:t>
            </a:r>
            <a:endParaRPr kumimoji="0" lang="ru-RU" sz="93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3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3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            </a:t>
            </a:r>
            <a:endParaRPr kumimoji="0" lang="ru-RU" sz="2300" b="1" i="1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5517232"/>
            <a:ext cx="66247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Старший воспитатель</a:t>
            </a:r>
          </a:p>
          <a:p>
            <a:r>
              <a:rPr lang="ru-RU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Наталья Николаевна Фомина,</a:t>
            </a:r>
          </a:p>
          <a:p>
            <a:r>
              <a:rPr lang="ru-RU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высшая кв.категория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5663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бюджетное дошкольное образовательное учреждение</a:t>
            </a:r>
            <a:br>
              <a:rPr lang="ru-RU" sz="1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«Центр развития ребенка – детский сад № 57 «Соловушка» г. Альметьевска»</a:t>
            </a:r>
            <a:br>
              <a:rPr lang="ru-RU" sz="1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8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8000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>
            <a:spLocks/>
          </p:cNvSpPr>
          <p:nvPr/>
        </p:nvSpPr>
        <p:spPr>
          <a:xfrm>
            <a:off x="1928794" y="857232"/>
            <a:ext cx="6715172" cy="428628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43042" y="0"/>
            <a:ext cx="750095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  </a:t>
            </a:r>
            <a:endParaRPr kumimoji="0" lang="ru-RU" sz="2200" b="1" i="0" u="none" strike="noStrike" cap="none" normalizeH="0" baseline="0" dirty="0">
              <a:ln>
                <a:noFill/>
              </a:ln>
              <a:solidFill>
                <a:srgbClr val="0033CC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8" name="Рисунок 7" descr="qaq2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22" y="0"/>
            <a:ext cx="9123978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699792" y="274638"/>
            <a:ext cx="4104456" cy="1143000"/>
          </a:xfrm>
        </p:spPr>
        <p:txBody>
          <a:bodyPr>
            <a:normAutofit fontScale="90000"/>
          </a:bodyPr>
          <a:lstStyle/>
          <a:p>
            <a:b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Определение цвета, </a:t>
            </a:r>
            <a:br>
              <a:rPr 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и размера</a:t>
            </a:r>
          </a:p>
        </p:txBody>
      </p:sp>
      <p:pic>
        <p:nvPicPr>
          <p:cNvPr id="6" name="Рисунок 5" descr="IMG_20240426_1048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32656"/>
            <a:ext cx="2332450" cy="3118249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IMG_20240426_1049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2204864"/>
            <a:ext cx="2520280" cy="33693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IMG_20211125_073703.jpg"/>
          <p:cNvPicPr>
            <a:picLocks noChangeAspect="1"/>
          </p:cNvPicPr>
          <p:nvPr/>
        </p:nvPicPr>
        <p:blipFill>
          <a:blip r:embed="rId5" cstate="print"/>
          <a:srcRect r="2876" b="4236"/>
          <a:stretch>
            <a:fillRect/>
          </a:stretch>
        </p:blipFill>
        <p:spPr>
          <a:xfrm>
            <a:off x="6804248" y="404664"/>
            <a:ext cx="2130444" cy="2808312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 descr="IMG_20211125_07373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3608" y="3645024"/>
            <a:ext cx="2126285" cy="2842628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10689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>
            <a:spLocks/>
          </p:cNvSpPr>
          <p:nvPr/>
        </p:nvSpPr>
        <p:spPr>
          <a:xfrm>
            <a:off x="1928794" y="857232"/>
            <a:ext cx="6715172" cy="428628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43042" y="0"/>
            <a:ext cx="750095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  </a:t>
            </a:r>
            <a:endParaRPr kumimoji="0" lang="ru-RU" sz="2200" b="1" i="0" u="none" strike="noStrike" cap="none" normalizeH="0" baseline="0" dirty="0">
              <a:ln>
                <a:noFill/>
              </a:ln>
              <a:solidFill>
                <a:srgbClr val="0033CC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8" name="Рисунок 7" descr="qaq2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22" y="0"/>
            <a:ext cx="9123978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2880320"/>
          </a:xfrm>
        </p:spPr>
        <p:txBody>
          <a:bodyPr>
            <a:normAutofit/>
          </a:bodyPr>
          <a:lstStyle/>
          <a:p>
            <a:r>
              <a:rPr lang="tt-RU" b="1" i="1" dirty="0">
                <a:solidFill>
                  <a:srgbClr val="0000CC"/>
                </a:solidFill>
                <a:latin typeface="Constantia" panose="02030602050306030303" pitchFamily="18" charset="0"/>
              </a:rPr>
              <a:t>Спасибо за внимание!</a:t>
            </a:r>
            <a:br>
              <a:rPr lang="ru-RU" b="1" i="1" dirty="0">
                <a:solidFill>
                  <a:srgbClr val="0000CC"/>
                </a:solidFill>
                <a:latin typeface="Constantia" panose="02030602050306030303" pitchFamily="18" charset="0"/>
              </a:rPr>
            </a:br>
            <a:r>
              <a:rPr lang="ru-RU" b="1" i="1" dirty="0" err="1">
                <a:solidFill>
                  <a:srgbClr val="0000CC"/>
                </a:solidFill>
                <a:latin typeface="Constantia" panose="02030602050306030303" pitchFamily="18" charset="0"/>
              </a:rPr>
              <a:t>Игътибарыгыз</a:t>
            </a:r>
            <a:r>
              <a:rPr lang="ru-RU" b="1" i="1" dirty="0">
                <a:solidFill>
                  <a:srgbClr val="0000CC"/>
                </a:solidFill>
                <a:latin typeface="Constantia" panose="02030602050306030303" pitchFamily="18" charset="0"/>
              </a:rPr>
              <a:t> </a:t>
            </a:r>
            <a:r>
              <a:rPr lang="ru-RU" b="1" i="1" dirty="0" err="1">
                <a:solidFill>
                  <a:srgbClr val="0000CC"/>
                </a:solidFill>
                <a:latin typeface="Constantia" panose="02030602050306030303" pitchFamily="18" charset="0"/>
              </a:rPr>
              <a:t>ө</a:t>
            </a:r>
            <a:r>
              <a:rPr lang="tt-RU" b="1" i="1" dirty="0">
                <a:solidFill>
                  <a:srgbClr val="0000CC"/>
                </a:solidFill>
                <a:latin typeface="Constantia" panose="02030602050306030303" pitchFamily="18" charset="0"/>
              </a:rPr>
              <a:t>чен рәхмәт!</a:t>
            </a:r>
            <a:br>
              <a:rPr lang="ru-RU" b="1" i="1" dirty="0">
                <a:solidFill>
                  <a:srgbClr val="0000CC"/>
                </a:solidFill>
                <a:latin typeface="Constantia" panose="02030602050306030303" pitchFamily="18" charset="0"/>
              </a:rPr>
            </a:br>
            <a:endParaRPr lang="ru-RU" dirty="0"/>
          </a:p>
        </p:txBody>
      </p:sp>
      <p:pic>
        <p:nvPicPr>
          <p:cNvPr id="6" name="Picture 2" descr="http://rpp.nashaucheba.ru/pars_docs/refs/159/158219/img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128"/>
            <a:ext cx="9165504" cy="687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10689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>
            <a:spLocks/>
          </p:cNvSpPr>
          <p:nvPr/>
        </p:nvSpPr>
        <p:spPr>
          <a:xfrm>
            <a:off x="1928794" y="857232"/>
            <a:ext cx="6715172" cy="428628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43042" y="0"/>
            <a:ext cx="750095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  </a:t>
            </a:r>
            <a:endParaRPr kumimoji="0" lang="ru-RU" sz="2200" b="1" i="0" u="none" strike="noStrike" cap="none" normalizeH="0" baseline="0" dirty="0">
              <a:ln>
                <a:noFill/>
              </a:ln>
              <a:solidFill>
                <a:srgbClr val="0033CC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8" name="Рисунок 7" descr="qaq2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5050"/>
            <a:ext cx="9143999" cy="6873049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67544" y="3663030"/>
            <a:ext cx="8208912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476672"/>
            <a:ext cx="83913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07287" cy="5082885"/>
          </a:xfrm>
        </p:spPr>
        <p:txBody>
          <a:bodyPr anchor="t">
            <a:noAutofit/>
          </a:bodyPr>
          <a:lstStyle/>
          <a:p>
            <a:pPr algn="just"/>
            <a:br>
              <a:rPr lang="ru-RU" sz="2600" dirty="0"/>
            </a:br>
            <a:r>
              <a:rPr lang="ru-RU" sz="3200" dirty="0"/>
              <a:t>             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Природа говорит языком математики: </a:t>
            </a:r>
            <a:b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буквы этого языка – круги, треугольники</a:t>
            </a:r>
            <a:b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и иные математические фигуры…</a:t>
            </a:r>
            <a:br>
              <a:rPr 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</a:t>
            </a:r>
            <a:br>
              <a:rPr 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Галилео Галилей</a:t>
            </a:r>
            <a:b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(1564-1642,итальянский ученый)</a:t>
            </a:r>
            <a:br>
              <a:rPr lang="ru-RU" sz="2600" dirty="0"/>
            </a:br>
            <a:br>
              <a:rPr lang="ru-RU" sz="2600" dirty="0"/>
            </a:br>
            <a:endParaRPr lang="ru-RU" sz="2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10689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>
            <a:spLocks/>
          </p:cNvSpPr>
          <p:nvPr/>
        </p:nvSpPr>
        <p:spPr>
          <a:xfrm>
            <a:off x="1928794" y="857232"/>
            <a:ext cx="6715172" cy="428628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43042" y="0"/>
            <a:ext cx="750095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  </a:t>
            </a:r>
            <a:endParaRPr kumimoji="0" lang="ru-RU" sz="2200" b="1" i="0" u="none" strike="noStrike" cap="none" normalizeH="0" baseline="0" dirty="0">
              <a:ln>
                <a:noFill/>
              </a:ln>
              <a:solidFill>
                <a:srgbClr val="0033CC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8" name="Рисунок 7" descr="qaq2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5050"/>
            <a:ext cx="9143999" cy="6873049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67544" y="3663030"/>
            <a:ext cx="8208912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476672"/>
            <a:ext cx="83913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79513" y="280653"/>
            <a:ext cx="8507287" cy="5082885"/>
          </a:xfrm>
        </p:spPr>
        <p:txBody>
          <a:bodyPr anchor="t">
            <a:noAutofit/>
          </a:bodyPr>
          <a:lstStyle/>
          <a:p>
            <a:pPr algn="l"/>
            <a:r>
              <a:rPr lang="en-US" sz="2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 </a:t>
            </a:r>
            <a:r>
              <a:rPr lang="ru-RU" sz="2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технологии – новая ступень в дошкольном образовании. Целью использования </a:t>
            </a:r>
            <a:r>
              <a:rPr lang="en-US" sz="2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 </a:t>
            </a:r>
            <a:r>
              <a:rPr lang="ru-RU" sz="2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технологии  в дошкольном образовательном учреждении является развитие интеллектуальных способностей детей дошкольного возраста. Данный проект влияет на интеллектуальное развитие дошкольников; формирует познавательную активность, объединяет игру с исследовательской и экспериментальной деятельностью, в игровой форме дети учатся считать, измерять, сравнивать – что помогает </a:t>
            </a:r>
            <a:br>
              <a:rPr lang="ru-RU" sz="2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приобретать необходимые </a:t>
            </a:r>
            <a:br>
              <a:rPr lang="ru-RU" sz="2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математические и инженерные </a:t>
            </a:r>
            <a:br>
              <a:rPr lang="ru-RU" sz="2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навыки.</a:t>
            </a:r>
            <a:br>
              <a:rPr lang="ru-RU" sz="2600" dirty="0"/>
            </a:br>
            <a:endParaRPr lang="ru-RU" sz="2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Рисунок 22" descr="vector-girls-and-stem-education-on-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608370"/>
            <a:ext cx="4572000" cy="3249630"/>
          </a:xfrm>
          <a:prstGeom prst="rect">
            <a:avLst/>
          </a:prstGeom>
        </p:spPr>
      </p:pic>
    </p:spTree>
  </p:cSld>
  <p:clrMapOvr>
    <a:masterClrMapping/>
  </p:clrMapOvr>
  <p:transition advClick="0" advTm="10689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>
            <a:spLocks/>
          </p:cNvSpPr>
          <p:nvPr/>
        </p:nvSpPr>
        <p:spPr>
          <a:xfrm>
            <a:off x="1928794" y="857232"/>
            <a:ext cx="6715172" cy="428628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43042" y="0"/>
            <a:ext cx="750095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  </a:t>
            </a:r>
            <a:endParaRPr kumimoji="0" lang="ru-RU" sz="2200" b="1" i="0" u="none" strike="noStrike" cap="none" normalizeH="0" baseline="0" dirty="0">
              <a:ln>
                <a:noFill/>
              </a:ln>
              <a:solidFill>
                <a:srgbClr val="0033CC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8" name="Рисунок 7" descr="qaq2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5050"/>
            <a:ext cx="9143999" cy="6873049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67544" y="3663030"/>
            <a:ext cx="8208912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476672"/>
            <a:ext cx="83913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5688632"/>
          </a:xfrm>
        </p:spPr>
        <p:txBody>
          <a:bodyPr anchor="t">
            <a:noAutofit/>
          </a:bodyPr>
          <a:lstStyle/>
          <a:p>
            <a:br>
              <a:rPr lang="ru-RU" sz="2600" dirty="0"/>
            </a:b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«Существует ли связь между математикой и экологией?» </a:t>
            </a:r>
            <a:br>
              <a:rPr lang="ru-RU" sz="2600" dirty="0"/>
            </a:br>
            <a:br>
              <a:rPr lang="ru-RU" sz="2600" dirty="0"/>
            </a:br>
            <a:endParaRPr lang="ru-RU" sz="2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10689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>
            <a:spLocks/>
          </p:cNvSpPr>
          <p:nvPr/>
        </p:nvSpPr>
        <p:spPr>
          <a:xfrm>
            <a:off x="1928794" y="857232"/>
            <a:ext cx="6715172" cy="428628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43042" y="0"/>
            <a:ext cx="750095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  </a:t>
            </a:r>
            <a:endParaRPr kumimoji="0" lang="ru-RU" sz="2200" b="1" i="0" u="none" strike="noStrike" cap="none" normalizeH="0" baseline="0" dirty="0">
              <a:ln>
                <a:noFill/>
              </a:ln>
              <a:solidFill>
                <a:srgbClr val="0033CC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8" name="Рисунок 7" descr="qaq2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15049"/>
            <a:ext cx="9143999" cy="6873049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67544" y="3663030"/>
            <a:ext cx="8208912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476672"/>
            <a:ext cx="83913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051720" y="260648"/>
            <a:ext cx="4608512" cy="1368152"/>
          </a:xfrm>
        </p:spPr>
        <p:txBody>
          <a:bodyPr anchor="t"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Утренний круг </a:t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«Башенка дружбы»</a:t>
            </a:r>
            <a:b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2600" dirty="0"/>
            </a:br>
            <a:br>
              <a:rPr lang="ru-RU" sz="2600" dirty="0"/>
            </a:br>
            <a:endParaRPr lang="ru-RU" sz="2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IMG_20220901_0908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1988840"/>
            <a:ext cx="3153662" cy="4216125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 descr="IMG_20220927_1533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32656"/>
            <a:ext cx="2304256" cy="3080556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 descr="IMG_20220927_1540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404664"/>
            <a:ext cx="2548474" cy="3407051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10689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>
            <a:spLocks/>
          </p:cNvSpPr>
          <p:nvPr/>
        </p:nvSpPr>
        <p:spPr>
          <a:xfrm>
            <a:off x="1928794" y="857232"/>
            <a:ext cx="6715172" cy="428628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43042" y="0"/>
            <a:ext cx="750095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  </a:t>
            </a:r>
            <a:endParaRPr kumimoji="0" lang="ru-RU" sz="2200" b="1" i="0" u="none" strike="noStrike" cap="none" normalizeH="0" baseline="0" dirty="0">
              <a:ln>
                <a:noFill/>
              </a:ln>
              <a:solidFill>
                <a:srgbClr val="0033CC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8" name="Рисунок 7" descr="qaq2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5049"/>
            <a:ext cx="9144000" cy="6873049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67544" y="3663030"/>
            <a:ext cx="8208912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476672"/>
            <a:ext cx="83913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771800" y="274638"/>
            <a:ext cx="4896544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Экологические макеты</a:t>
            </a:r>
            <a:b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форма и объем</a:t>
            </a:r>
          </a:p>
        </p:txBody>
      </p:sp>
      <p:pic>
        <p:nvPicPr>
          <p:cNvPr id="11" name="Рисунок 10" descr="IMG_20240425_1005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764704"/>
            <a:ext cx="2880320" cy="2154479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 descr="IMG_20240425_1011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1340768"/>
            <a:ext cx="3031722" cy="2267728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 descr="IMG_20240426_1049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3212976"/>
            <a:ext cx="2276860" cy="3043930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 descr="IMG_20240426_10474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1840" y="3212976"/>
            <a:ext cx="2420876" cy="3236465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10689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>
            <a:spLocks/>
          </p:cNvSpPr>
          <p:nvPr/>
        </p:nvSpPr>
        <p:spPr>
          <a:xfrm>
            <a:off x="1928794" y="857232"/>
            <a:ext cx="6715172" cy="428628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43042" y="0"/>
            <a:ext cx="750095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  </a:t>
            </a:r>
            <a:endParaRPr kumimoji="0" lang="ru-RU" sz="2200" b="1" i="0" u="none" strike="noStrike" cap="none" normalizeH="0" baseline="0" dirty="0">
              <a:ln>
                <a:noFill/>
              </a:ln>
              <a:solidFill>
                <a:srgbClr val="0033CC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8" name="Рисунок 7" descr="qaq2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22" y="0"/>
            <a:ext cx="9123978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91680" y="332656"/>
            <a:ext cx="468052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Наблюдение в природе</a:t>
            </a:r>
          </a:p>
        </p:txBody>
      </p:sp>
      <p:pic>
        <p:nvPicPr>
          <p:cNvPr id="11" name="Рисунок 10" descr="IMG_20240418_1132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620688"/>
            <a:ext cx="2349444" cy="31409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 descr="IMG_20240425_1211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76672"/>
            <a:ext cx="1915668" cy="2561053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 descr="IMG_20240426_1115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1196752"/>
            <a:ext cx="1844812" cy="2466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 descr="IMG_20240426_11180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1560" y="3501008"/>
            <a:ext cx="2232248" cy="2984289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 descr="IMG_20240426_11282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39952" y="3789040"/>
            <a:ext cx="1991709" cy="2662711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10689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>
            <a:spLocks/>
          </p:cNvSpPr>
          <p:nvPr/>
        </p:nvSpPr>
        <p:spPr>
          <a:xfrm>
            <a:off x="1928794" y="857232"/>
            <a:ext cx="6715172" cy="428628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43042" y="0"/>
            <a:ext cx="750095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  </a:t>
            </a:r>
            <a:endParaRPr kumimoji="0" lang="ru-RU" sz="2200" b="1" i="0" u="none" strike="noStrike" cap="none" normalizeH="0" baseline="0" dirty="0">
              <a:ln>
                <a:noFill/>
              </a:ln>
              <a:solidFill>
                <a:srgbClr val="0033CC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8" name="Рисунок 7" descr="qaq2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3978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35696" y="274638"/>
            <a:ext cx="5472608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Интеграция естественных наук и математики</a:t>
            </a:r>
          </a:p>
        </p:txBody>
      </p:sp>
      <p:pic>
        <p:nvPicPr>
          <p:cNvPr id="6" name="Рисунок 5" descr="IMG_20240425_1050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124744"/>
            <a:ext cx="2791439" cy="2087996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IMG_20240425_1051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1196752"/>
            <a:ext cx="2984289" cy="2232248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IMG_20240425_10534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3861048"/>
            <a:ext cx="2987824" cy="2234892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 descr="IMG_20240426_1043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3501008"/>
            <a:ext cx="2132844" cy="2851396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10689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>
            <a:spLocks/>
          </p:cNvSpPr>
          <p:nvPr/>
        </p:nvSpPr>
        <p:spPr>
          <a:xfrm>
            <a:off x="1928794" y="857232"/>
            <a:ext cx="6715172" cy="428628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43042" y="0"/>
            <a:ext cx="750095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0033CC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.  </a:t>
            </a:r>
            <a:endParaRPr kumimoji="0" lang="ru-RU" sz="2200" b="1" i="0" u="none" strike="noStrike" cap="none" normalizeH="0" baseline="0" dirty="0">
              <a:ln>
                <a:noFill/>
              </a:ln>
              <a:solidFill>
                <a:srgbClr val="0033CC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8" name="Рисунок 7" descr="qaq2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22" y="0"/>
            <a:ext cx="9123978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800" y="274638"/>
            <a:ext cx="4032448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Экология и счет </a:t>
            </a:r>
          </a:p>
        </p:txBody>
      </p:sp>
      <p:pic>
        <p:nvPicPr>
          <p:cNvPr id="6" name="Рисунок 5" descr="IMG_20240426_1053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404664"/>
            <a:ext cx="2492884" cy="3332733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IMG_20240426_1054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548680"/>
            <a:ext cx="2187858" cy="2924944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IMG_20210208_164403.jpg"/>
          <p:cNvPicPr>
            <a:picLocks noChangeAspect="1"/>
          </p:cNvPicPr>
          <p:nvPr/>
        </p:nvPicPr>
        <p:blipFill>
          <a:blip r:embed="rId5" cstate="print"/>
          <a:srcRect l="2273" t="16401" r="-534" b="23750"/>
          <a:stretch>
            <a:fillRect/>
          </a:stretch>
        </p:blipFill>
        <p:spPr>
          <a:xfrm>
            <a:off x="395536" y="4149080"/>
            <a:ext cx="2952328" cy="2404039"/>
          </a:xfrm>
          <a:prstGeom prst="roundRect">
            <a:avLst>
              <a:gd name="adj" fmla="val 16667"/>
            </a:avLst>
          </a:prstGeom>
          <a:ln>
            <a:solidFill>
              <a:srgbClr val="008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 descr="IMG_20211125_07405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35896" y="1844824"/>
            <a:ext cx="2118763" cy="2832571"/>
          </a:xfrm>
          <a:prstGeom prst="roundRect">
            <a:avLst>
              <a:gd name="adj" fmla="val 16667"/>
            </a:avLst>
          </a:prstGeom>
          <a:ln>
            <a:solidFill>
              <a:srgbClr val="0099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10689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</TotalTime>
  <Words>250</Words>
  <Application>Microsoft Office PowerPoint</Application>
  <PresentationFormat>Экран (4:3)</PresentationFormat>
  <Paragraphs>122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Constantia</vt:lpstr>
      <vt:lpstr>Courier New</vt:lpstr>
      <vt:lpstr>Times New Roman</vt:lpstr>
      <vt:lpstr>Тема Office</vt:lpstr>
      <vt:lpstr>Муниципальное бюджетное дошкольное образовательное учреждение «Центр развития ребенка – детский сад № 57 «Соловушка» г. Альметьевска» </vt:lpstr>
      <vt:lpstr>               Природа говорит языком математики:             буквы этого языка – круги, треугольники                         и иные математические фигуры…                                                                                                                                               Галилео Галилей                            (1564-1642,итальянский ученый)  </vt:lpstr>
      <vt:lpstr>STEM - технологии – новая ступень в дошкольном образовании. Целью использования STEM - технологии  в дошкольном образовательном учреждении является развитие интеллектуальных способностей детей дошкольного возраста. Данный проект влияет на интеллектуальное развитие дошкольников; формирует познавательную активность, объединяет игру с исследовательской и экспериментальной деятельностью, в игровой форме дети учатся считать, измерять, сравнивать – что помогает  приобретать необходимые  математические и инженерные  навыки. </vt:lpstr>
      <vt:lpstr>     «Существует ли связь между математикой и экологией?»   </vt:lpstr>
      <vt:lpstr>Утренний круг  «Башенка дружбы»   </vt:lpstr>
      <vt:lpstr>Экологические макеты  - форма и объем</vt:lpstr>
      <vt:lpstr>     Наблюдение в природе</vt:lpstr>
      <vt:lpstr>Интеграция естественных наук и математики</vt:lpstr>
      <vt:lpstr>Экология и счет </vt:lpstr>
      <vt:lpstr> Определение цвета,  формы и размера</vt:lpstr>
      <vt:lpstr>Спасибо за внимание! Игътибарыгыз өчен рәхмәт! 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164</cp:revision>
  <dcterms:created xsi:type="dcterms:W3CDTF">2014-03-23T18:07:04Z</dcterms:created>
  <dcterms:modified xsi:type="dcterms:W3CDTF">2023-10-19T11:00:56Z</dcterms:modified>
</cp:coreProperties>
</file>